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3"/>
  </p:notesMasterIdLst>
  <p:sldIdLst>
    <p:sldId id="256" r:id="rId2"/>
    <p:sldId id="277" r:id="rId3"/>
    <p:sldId id="325" r:id="rId4"/>
    <p:sldId id="283" r:id="rId5"/>
    <p:sldId id="284" r:id="rId6"/>
    <p:sldId id="328" r:id="rId7"/>
    <p:sldId id="257" r:id="rId8"/>
    <p:sldId id="301" r:id="rId9"/>
    <p:sldId id="278" r:id="rId10"/>
    <p:sldId id="294" r:id="rId11"/>
    <p:sldId id="295" r:id="rId12"/>
    <p:sldId id="299" r:id="rId13"/>
    <p:sldId id="329" r:id="rId14"/>
    <p:sldId id="302" r:id="rId15"/>
    <p:sldId id="316" r:id="rId16"/>
    <p:sldId id="293" r:id="rId17"/>
    <p:sldId id="326" r:id="rId18"/>
    <p:sldId id="317" r:id="rId19"/>
    <p:sldId id="320" r:id="rId20"/>
    <p:sldId id="327" r:id="rId21"/>
    <p:sldId id="267" r:id="rId22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w Kibble" initials="AK" lastIdx="3" clrIdx="0">
    <p:extLst>
      <p:ext uri="{19B8F6BF-5375-455C-9EA6-DF929625EA0E}">
        <p15:presenceInfo xmlns:p15="http://schemas.microsoft.com/office/powerpoint/2012/main" userId="S-1-5-21-3685816821-1215056363-1987234180-468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4E4F4"/>
    <a:srgbClr val="D3E3FC"/>
    <a:srgbClr val="E7F0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59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6508F-C92C-44C2-B8C1-C2FE6BCE5BDB}" type="datetimeFigureOut">
              <a:rPr lang="es-ES" smtClean="0"/>
              <a:t>23/01/2020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985927-839F-4B50-8652-E3E4D8C5ECE6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49580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DWS – drinking water standards</a:t>
            </a:r>
          </a:p>
          <a:p>
            <a:r>
              <a:rPr lang="en-GB" dirty="0"/>
              <a:t>EQS – Environmental quality standards</a:t>
            </a:r>
          </a:p>
          <a:p>
            <a:r>
              <a:rPr lang="en-GB" dirty="0"/>
              <a:t>SNARLs - 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Suggested No Adverse Response Levels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985927-839F-4B50-8652-E3E4D8C5ECE6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11801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editar el estilo de subtítulo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710707-C7AA-4C2C-9865-559384A0F8F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65152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E9658-CB20-425B-9FA6-F2B1FF53616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90255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1F89E-F04D-4972-8D49-077D51276AB6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592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80AA1-FB0E-43C0-821D-4479F0300F4E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326459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F554A3-0318-4AA2-A462-99062150A9BB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98073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DB603-49C9-489A-8613-6548AC4056C2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6893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B05B-1579-43E3-AF65-C68E8F26A046}" type="datetime1">
              <a:rPr lang="es-ES" smtClean="0"/>
              <a:t>23/01/2020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111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86685F-0213-444F-B5D0-1B53A7D37D2A}" type="datetime1">
              <a:rPr lang="es-ES" smtClean="0"/>
              <a:t>23/01/2020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11343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36DB-2208-4193-92A4-25091F40EA08}" type="datetime1">
              <a:rPr lang="es-ES" smtClean="0"/>
              <a:t>23/01/2020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24205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3DCB72-8AF5-47A7-8181-B9C76F1BA0FA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7838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078FF-6432-4584-AE54-77EE3EE02332}" type="datetime1">
              <a:rPr lang="es-ES" smtClean="0"/>
              <a:t>23/01/2020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/>
              <a:t>MEETING</a:t>
            </a: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3096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FA733-EDAA-4EE8-B51B-333FAE8BC3D2}" type="datetime1">
              <a:rPr lang="es-ES" smtClean="0"/>
              <a:t>23/01/2020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ES"/>
              <a:t>MEETING</a:t>
            </a: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1F4AE-C7F2-47FB-94EE-BE873E94D2C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98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domainpictures.net/view-image.php?image=33784&amp;large=1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hyperlink" Target="https://pxhere.com/en/photo/869366" TargetMode="Externa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Globally_Harmonized_System_of_Classification_and_Labelling_of_Chemicals" TargetMode="External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hyperlink" Target="https://commons.wikimedia.org/wiki/File:GHS-pictogram-pollu.svg" TargetMode="Externa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7" Type="http://schemas.openxmlformats.org/officeDocument/2006/relationships/image" Target="../media/image27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sv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mcolom.perso.math.cnrs.fr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azrunoff.eu/detecting-sensing-and-sampling/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www.bbc.co.uk/news/av/science-environment-49024354/huge-sand-dune-designed-to-prevent-major-gas-terminal-falling-into-sea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hazrunoff.eu/planning-training-and-exercising-for-response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8296AED-3BBA-4552-8376-2906F40B68A2}"/>
              </a:ext>
            </a:extLst>
          </p:cNvPr>
          <p:cNvSpPr/>
          <p:nvPr/>
        </p:nvSpPr>
        <p:spPr>
          <a:xfrm>
            <a:off x="-1" y="3105079"/>
            <a:ext cx="9208655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GB" sz="4400" b="1" dirty="0">
                <a:latin typeface="Arial" panose="020B0604020202020204" pitchFamily="34" charset="0"/>
                <a:cs typeface="Arial" panose="020B0604020202020204" pitchFamily="34" charset="0"/>
              </a:rPr>
              <a:t>Hazard and Risk</a:t>
            </a:r>
          </a:p>
          <a:p>
            <a:pPr lvl="0" algn="ctr">
              <a:spcAft>
                <a:spcPts val="600"/>
              </a:spcAft>
            </a:pPr>
            <a:r>
              <a:rPr lang="en-GB" sz="4400" b="1" dirty="0">
                <a:latin typeface="Arial" panose="020B0604020202020204" pitchFamily="34" charset="0"/>
                <a:cs typeface="Arial" panose="020B0604020202020204" pitchFamily="34" charset="0"/>
              </a:rPr>
              <a:t>Prioritisation and Assessment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32C4604-83A9-4C75-AF5E-8926F7077090}"/>
              </a:ext>
            </a:extLst>
          </p:cNvPr>
          <p:cNvSpPr/>
          <p:nvPr/>
        </p:nvSpPr>
        <p:spPr>
          <a:xfrm>
            <a:off x="157019" y="5865227"/>
            <a:ext cx="664094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4400" b="1" i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7567209-FDA9-4D4A-9F37-C7AEA2BD02F0}"/>
              </a:ext>
            </a:extLst>
          </p:cNvPr>
          <p:cNvSpPr/>
          <p:nvPr/>
        </p:nvSpPr>
        <p:spPr>
          <a:xfrm>
            <a:off x="0" y="578828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dirty="0"/>
              <a:t>Workshop</a:t>
            </a:r>
          </a:p>
          <a:p>
            <a:r>
              <a:rPr lang="en-GB" dirty="0"/>
              <a:t>xx/xx/xxx</a:t>
            </a:r>
          </a:p>
        </p:txBody>
      </p:sp>
    </p:spTree>
    <p:extLst>
      <p:ext uri="{BB962C8B-B14F-4D97-AF65-F5344CB8AC3E}">
        <p14:creationId xmlns:p14="http://schemas.microsoft.com/office/powerpoint/2010/main" val="22080208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6"/>
          <p:cNvSpPr txBox="1"/>
          <p:nvPr/>
        </p:nvSpPr>
        <p:spPr>
          <a:xfrm>
            <a:off x="211892" y="0"/>
            <a:ext cx="8604492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Scoping – Where are we looking and why? </a:t>
            </a:r>
          </a:p>
        </p:txBody>
      </p:sp>
      <p:sp>
        <p:nvSpPr>
          <p:cNvPr id="2" name="Rectangle 1"/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77965" y="523220"/>
            <a:ext cx="5420436" cy="5432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2913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Establishment of boundaries for proposed study area and time-frame for data searches. </a:t>
            </a:r>
          </a:p>
          <a:p>
            <a:pPr marL="442913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Determined by the assessor based upon the underlying objectives. No defined limits. </a:t>
            </a:r>
          </a:p>
          <a:p>
            <a:pPr marL="442913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Coastal erosion maps, flood zones, 5m contours are helpful indicators.</a:t>
            </a:r>
          </a:p>
          <a:p>
            <a:pPr marL="442913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Recommended to scope the area to a manageable size and if necessary use multiple assessments for large areas. </a:t>
            </a:r>
          </a:p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009C8FC-C54F-4F1F-81CC-8F8095F7C8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7107" y="2885109"/>
            <a:ext cx="3262165" cy="256634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792790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6"/>
          <p:cNvSpPr txBox="1"/>
          <p:nvPr/>
        </p:nvSpPr>
        <p:spPr>
          <a:xfrm>
            <a:off x="94126" y="54586"/>
            <a:ext cx="904987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 – Pathway - Receptor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23315" y="796962"/>
            <a:ext cx="66103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Past and current industrial infrastructure.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5673353-FF67-47A2-895A-66677284E6C6}"/>
              </a:ext>
            </a:extLst>
          </p:cNvPr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E8E9AC-20DB-40E8-901F-298D1E6C36C9}"/>
              </a:ext>
            </a:extLst>
          </p:cNvPr>
          <p:cNvSpPr/>
          <p:nvPr/>
        </p:nvSpPr>
        <p:spPr>
          <a:xfrm>
            <a:off x="94126" y="1413622"/>
            <a:ext cx="6601167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Human Health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- populations, amenities</a:t>
            </a:r>
          </a:p>
          <a:p>
            <a:pPr>
              <a:spcAft>
                <a:spcPts val="6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Socio-economic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– transport, industry, agriculture / aquaculture</a:t>
            </a:r>
          </a:p>
          <a:p>
            <a:pPr>
              <a:spcAft>
                <a:spcPts val="6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Environmental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– rivers, aquifers</a:t>
            </a:r>
          </a:p>
          <a:p>
            <a:pPr>
              <a:spcAft>
                <a:spcPts val="600"/>
              </a:spcAft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Ecological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- habitats / species, 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9B31FF9-5837-48E4-B11B-9E59EA17CA8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774858" y="2055441"/>
            <a:ext cx="2096375" cy="135390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8C3F8A-DE16-420F-ABEA-76D563E79FD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rcRect/>
          <a:stretch/>
        </p:blipFill>
        <p:spPr>
          <a:xfrm>
            <a:off x="6780664" y="226317"/>
            <a:ext cx="2096375" cy="15394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806DC6-23E8-4DD2-9BE3-BB56F5A990F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6692" y="3694235"/>
            <a:ext cx="3017048" cy="175014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B71443-8238-423C-865F-F4966158A864}"/>
              </a:ext>
            </a:extLst>
          </p:cNvPr>
          <p:cNvSpPr/>
          <p:nvPr/>
        </p:nvSpPr>
        <p:spPr>
          <a:xfrm>
            <a:off x="94126" y="4969172"/>
            <a:ext cx="515212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Tool can help identify pathways</a:t>
            </a:r>
          </a:p>
          <a:p>
            <a:pPr>
              <a:spcBef>
                <a:spcPts val="600"/>
              </a:spcBef>
            </a:pPr>
            <a:endParaRPr lang="en-GB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GB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No linkage = no risk</a:t>
            </a:r>
          </a:p>
          <a:p>
            <a:endParaRPr lang="en-GB" sz="1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5D0CFF5-4EB4-4F49-AC12-FF6E5ED3C128}"/>
              </a:ext>
            </a:extLst>
          </p:cNvPr>
          <p:cNvSpPr/>
          <p:nvPr/>
        </p:nvSpPr>
        <p:spPr>
          <a:xfrm>
            <a:off x="94126" y="3708820"/>
            <a:ext cx="599033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Determined from current and historical maps as well as records from regulatory bodies.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07C7D3C-6E9B-43AF-9777-8ADA8875F6B5}"/>
              </a:ext>
            </a:extLst>
          </p:cNvPr>
          <p:cNvSpPr txBox="1"/>
          <p:nvPr/>
        </p:nvSpPr>
        <p:spPr>
          <a:xfrm>
            <a:off x="8034144" y="5646280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1577536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6"/>
          <p:cNvSpPr txBox="1"/>
          <p:nvPr/>
        </p:nvSpPr>
        <p:spPr>
          <a:xfrm>
            <a:off x="94126" y="54586"/>
            <a:ext cx="904987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Prioritisation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170323" y="734665"/>
            <a:ext cx="62304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610D418-1970-4B64-B114-06E719316DA4}"/>
              </a:ext>
            </a:extLst>
          </p:cNvPr>
          <p:cNvSpPr/>
          <p:nvPr/>
        </p:nvSpPr>
        <p:spPr>
          <a:xfrm>
            <a:off x="94126" y="580951"/>
            <a:ext cx="512967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Industry profile database, listing key pollutants from major industrial processes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Chemical database with assigned hazard scores.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Toxicity based upon GESAMP (Group of Expert Scientists for the Assessment of Marine Pollution)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Behaviour based upon the standard European behaviour classifications (SEBC).</a:t>
            </a:r>
          </a:p>
          <a:p>
            <a:endParaRPr lang="en-GB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7DF11EA-D029-4047-8B43-F02952089D9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5616610" y="4143058"/>
          <a:ext cx="3305739" cy="14105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01744">
                  <a:extLst>
                    <a:ext uri="{9D8B030D-6E8A-4147-A177-3AD203B41FA5}">
                      <a16:colId xmlns:a16="http://schemas.microsoft.com/office/drawing/2014/main" val="3917868103"/>
                    </a:ext>
                  </a:extLst>
                </a:gridCol>
                <a:gridCol w="1012674">
                  <a:extLst>
                    <a:ext uri="{9D8B030D-6E8A-4147-A177-3AD203B41FA5}">
                      <a16:colId xmlns:a16="http://schemas.microsoft.com/office/drawing/2014/main" val="2514174780"/>
                    </a:ext>
                  </a:extLst>
                </a:gridCol>
                <a:gridCol w="1191321">
                  <a:extLst>
                    <a:ext uri="{9D8B030D-6E8A-4147-A177-3AD203B41FA5}">
                      <a16:colId xmlns:a16="http://schemas.microsoft.com/office/drawing/2014/main" val="2540256403"/>
                    </a:ext>
                  </a:extLst>
                </a:gridCol>
              </a:tblGrid>
              <a:tr h="1854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Behaviour 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Human Health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Ecological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44811302"/>
                  </a:ext>
                </a:extLst>
              </a:tr>
              <a:tr h="197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Gas / Evaporator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4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89470908"/>
                  </a:ext>
                </a:extLst>
              </a:tr>
              <a:tr h="197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Floater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8285890"/>
                  </a:ext>
                </a:extLst>
              </a:tr>
              <a:tr h="197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Dissolver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2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96673427"/>
                  </a:ext>
                </a:extLst>
              </a:tr>
              <a:tr h="19716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Sinker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12486444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D9A993B-2A34-4390-B9A9-B95C3F18160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406635" y="2610896"/>
            <a:ext cx="1325694" cy="13256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03528B9-A4BE-4AD8-B208-9FFC79E580A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5739187" y="2610896"/>
            <a:ext cx="1323221" cy="132322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CDE948C-84CF-414B-BEB2-5F7F795B47D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3150" y="539390"/>
            <a:ext cx="2158324" cy="152992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A711A56-99F3-436E-82D9-28DDDE18F44C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23800" y="133247"/>
            <a:ext cx="1709728" cy="238791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81057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A42EA3-5330-419C-8CD2-811311C57F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55" t="28358" r="10110" b="25851"/>
          <a:stretch/>
        </p:blipFill>
        <p:spPr>
          <a:xfrm>
            <a:off x="293241" y="461665"/>
            <a:ext cx="8802255" cy="266007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AB6A59-2371-40BD-B526-00E524763AD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22" t="25742" r="36198" b="16842"/>
          <a:stretch/>
        </p:blipFill>
        <p:spPr>
          <a:xfrm>
            <a:off x="3926514" y="2623127"/>
            <a:ext cx="5168982" cy="32973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A217644F-FE6E-4D85-A55F-3F5AC3865ECF}"/>
              </a:ext>
            </a:extLst>
          </p:cNvPr>
          <p:cNvSpPr/>
          <p:nvPr/>
        </p:nvSpPr>
        <p:spPr>
          <a:xfrm>
            <a:off x="230392" y="3121738"/>
            <a:ext cx="381513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Automated worksheets produce health and ecological prioritisations.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Can apply user defined weightings e.g. frequency of pollutant sources.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Displays results graphically for easy review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1104BF-F334-4751-845B-173A793DC6C8}"/>
              </a:ext>
            </a:extLst>
          </p:cNvPr>
          <p:cNvSpPr/>
          <p:nvPr/>
        </p:nvSpPr>
        <p:spPr>
          <a:xfrm>
            <a:off x="230392" y="0"/>
            <a:ext cx="2790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Prioritisation Tool</a:t>
            </a:r>
          </a:p>
        </p:txBody>
      </p:sp>
    </p:spTree>
    <p:extLst>
      <p:ext uri="{BB962C8B-B14F-4D97-AF65-F5344CB8AC3E}">
        <p14:creationId xmlns:p14="http://schemas.microsoft.com/office/powerpoint/2010/main" val="9106494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438769-9053-42DB-838D-DE44706ED827}"/>
              </a:ext>
            </a:extLst>
          </p:cNvPr>
          <p:cNvSpPr/>
          <p:nvPr/>
        </p:nvSpPr>
        <p:spPr>
          <a:xfrm>
            <a:off x="119953" y="142389"/>
            <a:ext cx="300274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Results</a:t>
            </a:r>
          </a:p>
        </p:txBody>
      </p:sp>
      <p:sp>
        <p:nvSpPr>
          <p:cNvPr id="5" name="CuadroTexto 6">
            <a:extLst>
              <a:ext uri="{FF2B5EF4-FFF2-40B4-BE49-F238E27FC236}">
                <a16:creationId xmlns:a16="http://schemas.microsoft.com/office/drawing/2014/main" id="{E5FFDBF6-4E23-420A-BFFF-943A9D5DB4A9}"/>
              </a:ext>
            </a:extLst>
          </p:cNvPr>
          <p:cNvSpPr txBox="1"/>
          <p:nvPr/>
        </p:nvSpPr>
        <p:spPr>
          <a:xfrm>
            <a:off x="119953" y="763093"/>
            <a:ext cx="860835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C98B01-0B2F-47B2-8109-0EDFBA6F0800}"/>
              </a:ext>
            </a:extLst>
          </p:cNvPr>
          <p:cNvSpPr/>
          <p:nvPr/>
        </p:nvSpPr>
        <p:spPr>
          <a:xfrm>
            <a:off x="119953" y="1079879"/>
            <a:ext cx="436209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Detailed risk assessments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511AB0-716D-4CC9-8912-905915C77007}"/>
              </a:ext>
            </a:extLst>
          </p:cNvPr>
          <p:cNvSpPr/>
          <p:nvPr/>
        </p:nvSpPr>
        <p:spPr>
          <a:xfrm>
            <a:off x="138425" y="1666436"/>
            <a:ext cx="53575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fate and transport models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FADE70-692C-43FD-B71B-030B43D4D468}"/>
              </a:ext>
            </a:extLst>
          </p:cNvPr>
          <p:cNvSpPr/>
          <p:nvPr/>
        </p:nvSpPr>
        <p:spPr>
          <a:xfrm>
            <a:off x="147661" y="2291932"/>
            <a:ext cx="509306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monitoring programmes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890FEDD-AC0D-4D02-B212-1C3E9C0AB605}"/>
              </a:ext>
            </a:extLst>
          </p:cNvPr>
          <p:cNvSpPr/>
          <p:nvPr/>
        </p:nvSpPr>
        <p:spPr>
          <a:xfrm>
            <a:off x="175369" y="3850403"/>
            <a:ext cx="45993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contingency plans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0F8ADDF-1B1F-4E0D-AF39-DFC75B7D3E65}"/>
              </a:ext>
            </a:extLst>
          </p:cNvPr>
          <p:cNvSpPr/>
          <p:nvPr/>
        </p:nvSpPr>
        <p:spPr>
          <a:xfrm>
            <a:off x="166133" y="2917428"/>
            <a:ext cx="470673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 chemical data sheets</a:t>
            </a:r>
          </a:p>
        </p:txBody>
      </p:sp>
      <p:pic>
        <p:nvPicPr>
          <p:cNvPr id="11" name="Graphic 10" descr="Checkmark">
            <a:extLst>
              <a:ext uri="{FF2B5EF4-FFF2-40B4-BE49-F238E27FC236}">
                <a16:creationId xmlns:a16="http://schemas.microsoft.com/office/drawing/2014/main" id="{C6C6E409-1126-49C7-BC79-BAACD6D6B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23966" y="838641"/>
            <a:ext cx="702903" cy="702903"/>
          </a:xfrm>
          <a:prstGeom prst="rect">
            <a:avLst/>
          </a:prstGeom>
        </p:spPr>
      </p:pic>
      <p:pic>
        <p:nvPicPr>
          <p:cNvPr id="15" name="Graphic 14" descr="Checkmark">
            <a:extLst>
              <a:ext uri="{FF2B5EF4-FFF2-40B4-BE49-F238E27FC236}">
                <a16:creationId xmlns:a16="http://schemas.microsoft.com/office/drawing/2014/main" id="{FF863A1A-7338-4C2A-AE71-E49014E4B3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360910" y="4392858"/>
            <a:ext cx="702903" cy="702903"/>
          </a:xfrm>
          <a:prstGeom prst="rect">
            <a:avLst/>
          </a:prstGeom>
        </p:spPr>
      </p:pic>
      <p:pic>
        <p:nvPicPr>
          <p:cNvPr id="17" name="Graphic 16" descr="List">
            <a:extLst>
              <a:ext uri="{FF2B5EF4-FFF2-40B4-BE49-F238E27FC236}">
                <a16:creationId xmlns:a16="http://schemas.microsoft.com/office/drawing/2014/main" id="{142FA15B-0E54-4329-9753-4063052523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781964" y="4045437"/>
            <a:ext cx="1179711" cy="1179711"/>
          </a:xfrm>
          <a:prstGeom prst="rect">
            <a:avLst/>
          </a:prstGeom>
        </p:spPr>
      </p:pic>
      <p:pic>
        <p:nvPicPr>
          <p:cNvPr id="21" name="Graphic 20" descr="Research">
            <a:extLst>
              <a:ext uri="{FF2B5EF4-FFF2-40B4-BE49-F238E27FC236}">
                <a16:creationId xmlns:a16="http://schemas.microsoft.com/office/drawing/2014/main" id="{4C0948B0-5CCF-451F-AF01-517EE39E060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5822" y="838641"/>
            <a:ext cx="1186873" cy="118687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01DCD5FB-8E65-4466-90C2-E6F1CF84BD9A}"/>
              </a:ext>
            </a:extLst>
          </p:cNvPr>
          <p:cNvSpPr/>
          <p:nvPr/>
        </p:nvSpPr>
        <p:spPr>
          <a:xfrm>
            <a:off x="166133" y="4498087"/>
            <a:ext cx="513313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Exercises and training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DD782F-B084-48DA-9CDF-A8158CAC541D}"/>
              </a:ext>
            </a:extLst>
          </p:cNvPr>
          <p:cNvSpPr/>
          <p:nvPr/>
        </p:nvSpPr>
        <p:spPr>
          <a:xfrm>
            <a:off x="175369" y="2308551"/>
            <a:ext cx="5065353" cy="4924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27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574F57DD-F3D6-42CD-ABC8-77140FD896E7}"/>
              </a:ext>
            </a:extLst>
          </p:cNvPr>
          <p:cNvSpPr txBox="1">
            <a:spLocks/>
          </p:cNvSpPr>
          <p:nvPr/>
        </p:nvSpPr>
        <p:spPr>
          <a:xfrm>
            <a:off x="25019" y="37678"/>
            <a:ext cx="8177022" cy="11149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/>
              <a:t>Rapid risk assessment of Data</a:t>
            </a:r>
            <a:endParaRPr lang="en-GB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6372E9-96C1-4541-8B8C-BD4283C01D06}"/>
              </a:ext>
            </a:extLst>
          </p:cNvPr>
          <p:cNvSpPr txBox="1"/>
          <p:nvPr/>
        </p:nvSpPr>
        <p:spPr>
          <a:xfrm>
            <a:off x="112868" y="1152618"/>
            <a:ext cx="604981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/>
              <a:t>During an incident responders often have to evaluate large amounts of data. </a:t>
            </a:r>
          </a:p>
          <a:p>
            <a:endParaRPr lang="pt-PT" sz="2400" dirty="0"/>
          </a:p>
          <a:p>
            <a:endParaRPr lang="pt-PT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/>
              <a:t>Quickly process and display monitoring data.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/>
              <a:t>Provide an initial assessment of results against health and / or ecological standards.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/>
              <a:t>Estimate the significance of pollution – statistical analysis.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t-PT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t-PT" sz="2400" dirty="0"/>
              <a:t>How?</a:t>
            </a:r>
          </a:p>
          <a:p>
            <a:endParaRPr lang="pt-PT" sz="2400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2C4973-E8B6-44E7-AEE8-30D70F218E2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50534" y="198783"/>
            <a:ext cx="2767824" cy="19076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B7CA809-DD83-4C4E-AECD-AB61519E20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6891077" y="2385043"/>
            <a:ext cx="2026581" cy="32789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4840B08-8763-4ABE-9691-22B845AE65D3}"/>
              </a:ext>
            </a:extLst>
          </p:cNvPr>
          <p:cNvSpPr txBox="1"/>
          <p:nvPr/>
        </p:nvSpPr>
        <p:spPr>
          <a:xfrm>
            <a:off x="2452687" y="6949328"/>
            <a:ext cx="2556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>
                <a:hlinkClick r:id="rId4" tooltip="http://mcolom.perso.math.cnrs.fr/"/>
              </a:rPr>
              <a:t>This Photo</a:t>
            </a:r>
            <a:r>
              <a:rPr lang="en-GB" sz="900"/>
              <a:t> by Unknown Author is licensed under </a:t>
            </a:r>
            <a:r>
              <a:rPr lang="en-GB" sz="900">
                <a:hlinkClick r:id="rId5" tooltip="https://creativecommons.org/licenses/by-sa/3.0/"/>
              </a:rPr>
              <a:t>CC BY-SA</a:t>
            </a:r>
            <a:endParaRPr lang="en-GB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E7DE863-AEF7-4744-8302-1CC3EAC3285E}"/>
              </a:ext>
            </a:extLst>
          </p:cNvPr>
          <p:cNvSpPr txBox="1"/>
          <p:nvPr/>
        </p:nvSpPr>
        <p:spPr>
          <a:xfrm>
            <a:off x="8181269" y="2106453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070243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574F57DD-F3D6-42CD-ABC8-77140FD896E7}"/>
              </a:ext>
            </a:extLst>
          </p:cNvPr>
          <p:cNvSpPr txBox="1">
            <a:spLocks/>
          </p:cNvSpPr>
          <p:nvPr/>
        </p:nvSpPr>
        <p:spPr>
          <a:xfrm>
            <a:off x="85413" y="0"/>
            <a:ext cx="8177022" cy="787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/>
              <a:t>The Water Risk Assessment Tool (WRAT)</a:t>
            </a:r>
            <a:endParaRPr lang="en-GB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30D1546-B6D8-48A5-8C39-F3AD7D703D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972"/>
          <a:stretch/>
        </p:blipFill>
        <p:spPr>
          <a:xfrm>
            <a:off x="385750" y="676464"/>
            <a:ext cx="8372499" cy="4475376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70468317-ECF8-40B3-B1DA-56C2DF847ED3}"/>
              </a:ext>
            </a:extLst>
          </p:cNvPr>
          <p:cNvSpPr/>
          <p:nvPr/>
        </p:nvSpPr>
        <p:spPr>
          <a:xfrm>
            <a:off x="117384" y="5305053"/>
            <a:ext cx="902661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PT" sz="2200" b="1" dirty="0"/>
              <a:t>Download from </a:t>
            </a:r>
            <a:r>
              <a:rPr lang="pt-PT" sz="2200" b="1" dirty="0">
                <a:solidFill>
                  <a:srgbClr val="FF0000"/>
                </a:solidFill>
                <a:hlinkClick r:id="rId3"/>
              </a:rPr>
              <a:t>http://www.hazrunoff.eu/detecting-sensing-and-sampling/</a:t>
            </a:r>
            <a:r>
              <a:rPr lang="pt-PT" sz="2200" b="1" dirty="0">
                <a:solidFill>
                  <a:srgbClr val="FF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1189739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6"/>
          <p:cNvSpPr txBox="1"/>
          <p:nvPr/>
        </p:nvSpPr>
        <p:spPr>
          <a:xfrm>
            <a:off x="197224" y="85460"/>
            <a:ext cx="8664956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/>
              <a:t>Design Specifications and Aims</a:t>
            </a:r>
            <a:endParaRPr lang="es-ES" sz="2800" b="1" dirty="0"/>
          </a:p>
        </p:txBody>
      </p:sp>
      <p:sp>
        <p:nvSpPr>
          <p:cNvPr id="8" name="Rectangle 7"/>
          <p:cNvSpPr/>
          <p:nvPr/>
        </p:nvSpPr>
        <p:spPr>
          <a:xfrm>
            <a:off x="101601" y="529175"/>
            <a:ext cx="4812143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GB" sz="2400" dirty="0"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Simple to use downloadable automated tool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No requirement for internet access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Accepts raw data from monitors (.txt, .</a:t>
            </a:r>
            <a:r>
              <a:rPr lang="en-GB" sz="2400" dirty="0" err="1">
                <a:cs typeface="Arial" panose="020B0604020202020204" pitchFamily="34" charset="0"/>
              </a:rPr>
              <a:t>xls</a:t>
            </a:r>
            <a:r>
              <a:rPr lang="en-GB" sz="2400" dirty="0">
                <a:cs typeface="Arial" panose="020B0604020202020204" pitchFamily="34" charset="0"/>
              </a:rPr>
              <a:t> and .csv)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Presents results in graphical and numerical outputs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Displays against relevant risk based thresholds / standards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Drinking Water Standards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Environmental Quality Standards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Site specific limits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400" dirty="0">
                <a:cs typeface="Arial" panose="020B0604020202020204" pitchFamily="34" charset="0"/>
              </a:rPr>
              <a:t>Indicates potential risks	</a:t>
            </a:r>
          </a:p>
          <a:p>
            <a:pPr lvl="1"/>
            <a:r>
              <a:rPr lang="en-GB" sz="2400" dirty="0">
                <a:cs typeface="Arial" panose="020B0604020202020204" pitchFamily="34" charset="0"/>
              </a:rPr>
              <a:t>	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C9C0C9-8E5C-4DF5-A247-E2BDBDC15985}"/>
              </a:ext>
            </a:extLst>
          </p:cNvPr>
          <p:cNvPicPr/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8618" y="738909"/>
            <a:ext cx="3580993" cy="46089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695FD5-6C89-4380-99A9-D7508E82A2A2}"/>
              </a:ext>
            </a:extLst>
          </p:cNvPr>
          <p:cNvSpPr txBox="1"/>
          <p:nvPr/>
        </p:nvSpPr>
        <p:spPr>
          <a:xfrm>
            <a:off x="8082522" y="5347855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3534639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7F283F3-900F-47A6-9B9F-1B95F13F17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55960" b="4856"/>
          <a:stretch/>
        </p:blipFill>
        <p:spPr>
          <a:xfrm>
            <a:off x="1032851" y="274284"/>
            <a:ext cx="4639898" cy="563847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0A4533-47D4-4A6B-B574-CCF04ACE39D1}"/>
              </a:ext>
            </a:extLst>
          </p:cNvPr>
          <p:cNvSpPr txBox="1"/>
          <p:nvPr/>
        </p:nvSpPr>
        <p:spPr>
          <a:xfrm>
            <a:off x="5846619" y="1810327"/>
            <a:ext cx="3297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Import Data in </a:t>
            </a:r>
            <a:r>
              <a:rPr lang="en-GB" dirty="0" err="1"/>
              <a:t>xls</a:t>
            </a:r>
            <a:r>
              <a:rPr lang="en-GB" dirty="0"/>
              <a:t> or CSV format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34755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7DDDDAF-9077-4132-B156-2494EF2FF7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8410" y="791782"/>
            <a:ext cx="5555153" cy="4620784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574F57DD-F3D6-42CD-ABC8-77140FD896E7}"/>
              </a:ext>
            </a:extLst>
          </p:cNvPr>
          <p:cNvSpPr txBox="1">
            <a:spLocks/>
          </p:cNvSpPr>
          <p:nvPr/>
        </p:nvSpPr>
        <p:spPr>
          <a:xfrm>
            <a:off x="156973" y="0"/>
            <a:ext cx="8177022" cy="7873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PT" b="1" dirty="0"/>
              <a:t>Results</a:t>
            </a:r>
            <a:endParaRPr lang="en-GB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CF66A3C-2B13-4541-97EE-5BADB125FB0C}"/>
              </a:ext>
            </a:extLst>
          </p:cNvPr>
          <p:cNvSpPr txBox="1"/>
          <p:nvPr/>
        </p:nvSpPr>
        <p:spPr>
          <a:xfrm>
            <a:off x="5986245" y="4172890"/>
            <a:ext cx="2954551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Summary of data statistics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1DDB09A-4296-43EA-A0F9-D976DA719DB7}"/>
              </a:ext>
            </a:extLst>
          </p:cNvPr>
          <p:cNvSpPr txBox="1"/>
          <p:nvPr/>
        </p:nvSpPr>
        <p:spPr>
          <a:xfrm>
            <a:off x="5986247" y="2337432"/>
            <a:ext cx="2954553" cy="646331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% samples failing to meet  Trigger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FD643C76-FDCD-44EF-AB86-7704CF83311B}"/>
              </a:ext>
            </a:extLst>
          </p:cNvPr>
          <p:cNvSpPr txBox="1"/>
          <p:nvPr/>
        </p:nvSpPr>
        <p:spPr>
          <a:xfrm>
            <a:off x="5986245" y="3382446"/>
            <a:ext cx="2954553" cy="369332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Graphical Indication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F2B972F-14DF-443F-91B3-E5D3301025F2}"/>
              </a:ext>
            </a:extLst>
          </p:cNvPr>
          <p:cNvSpPr txBox="1"/>
          <p:nvPr/>
        </p:nvSpPr>
        <p:spPr>
          <a:xfrm>
            <a:off x="5986247" y="1292418"/>
            <a:ext cx="2954553" cy="646331"/>
          </a:xfrm>
          <a:prstGeom prst="rect">
            <a:avLst/>
          </a:prstGeom>
          <a:solidFill>
            <a:schemeClr val="bg1"/>
          </a:solidFill>
          <a:ln w="317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Default or user defined Triggers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BAE820C-38B2-4EC3-BFED-9FA8F8577114}"/>
              </a:ext>
            </a:extLst>
          </p:cNvPr>
          <p:cNvSpPr/>
          <p:nvPr/>
        </p:nvSpPr>
        <p:spPr>
          <a:xfrm>
            <a:off x="1763834" y="112643"/>
            <a:ext cx="59207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800" dirty="0"/>
              <a:t>Up to 7 days Data processed in seconds</a:t>
            </a:r>
          </a:p>
        </p:txBody>
      </p:sp>
    </p:spTree>
    <p:extLst>
      <p:ext uri="{BB962C8B-B14F-4D97-AF65-F5344CB8AC3E}">
        <p14:creationId xmlns:p14="http://schemas.microsoft.com/office/powerpoint/2010/main" val="16300554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ChangeArrowheads="1"/>
          </p:cNvSpPr>
          <p:nvPr/>
        </p:nvSpPr>
        <p:spPr bwMode="auto">
          <a:xfrm>
            <a:off x="486857" y="882650"/>
            <a:ext cx="8170285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Define the concepts of Hazard and Risk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Describe risk assessment process</a:t>
            </a:r>
          </a:p>
          <a:p>
            <a:pPr marL="1371600" lvl="2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Source-Pathway-Receptor 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Identify how hazards and risks may be prioritised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Present </a:t>
            </a:r>
            <a:r>
              <a:rPr lang="en-GB" altLang="en-US" sz="3200" dirty="0" err="1"/>
              <a:t>Hazrunoff</a:t>
            </a:r>
            <a:r>
              <a:rPr lang="en-GB" altLang="en-US" sz="3200" dirty="0"/>
              <a:t> hazard prioritisation approach</a:t>
            </a:r>
          </a:p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en-GB" altLang="en-US" sz="3200" dirty="0"/>
              <a:t>Present </a:t>
            </a:r>
            <a:r>
              <a:rPr lang="en-GB" altLang="en-US" sz="3200" dirty="0" err="1"/>
              <a:t>Hazrunoff</a:t>
            </a:r>
            <a:r>
              <a:rPr lang="en-GB" altLang="en-US" sz="3200" dirty="0"/>
              <a:t> Risk assessment  tool</a:t>
            </a: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3427413" y="112713"/>
            <a:ext cx="1947862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altLang="en-US" sz="4400"/>
              <a:t>Aims</a:t>
            </a:r>
          </a:p>
        </p:txBody>
      </p:sp>
    </p:spTree>
    <p:extLst>
      <p:ext uri="{BB962C8B-B14F-4D97-AF65-F5344CB8AC3E}">
        <p14:creationId xmlns:p14="http://schemas.microsoft.com/office/powerpoint/2010/main" val="3351466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8438769-9053-42DB-838D-DE44706ED827}"/>
              </a:ext>
            </a:extLst>
          </p:cNvPr>
          <p:cNvSpPr/>
          <p:nvPr/>
        </p:nvSpPr>
        <p:spPr>
          <a:xfrm>
            <a:off x="119953" y="142389"/>
            <a:ext cx="3002745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Using the Results</a:t>
            </a:r>
          </a:p>
        </p:txBody>
      </p:sp>
      <p:sp>
        <p:nvSpPr>
          <p:cNvPr id="5" name="CuadroTexto 6">
            <a:extLst>
              <a:ext uri="{FF2B5EF4-FFF2-40B4-BE49-F238E27FC236}">
                <a16:creationId xmlns:a16="http://schemas.microsoft.com/office/drawing/2014/main" id="{E5FFDBF6-4E23-420A-BFFF-943A9D5DB4A9}"/>
              </a:ext>
            </a:extLst>
          </p:cNvPr>
          <p:cNvSpPr txBox="1"/>
          <p:nvPr/>
        </p:nvSpPr>
        <p:spPr>
          <a:xfrm>
            <a:off x="119953" y="763093"/>
            <a:ext cx="8608356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endParaRPr lang="en-GB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CC98B01-0B2F-47B2-8109-0EDFBA6F0800}"/>
              </a:ext>
            </a:extLst>
          </p:cNvPr>
          <p:cNvSpPr/>
          <p:nvPr/>
        </p:nvSpPr>
        <p:spPr>
          <a:xfrm>
            <a:off x="138426" y="830288"/>
            <a:ext cx="814037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2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Advise tactical and strategic co-ordination groups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511AB0-716D-4CC9-8912-905915C77007}"/>
              </a:ext>
            </a:extLst>
          </p:cNvPr>
          <p:cNvSpPr/>
          <p:nvPr/>
        </p:nvSpPr>
        <p:spPr>
          <a:xfrm>
            <a:off x="138426" y="1729509"/>
            <a:ext cx="5015464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363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 risks to health and / or environment</a:t>
            </a:r>
          </a:p>
          <a:p>
            <a:pPr marL="360363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Trends – is it rising or falling?</a:t>
            </a:r>
          </a:p>
          <a:p>
            <a:pPr marL="360363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Immediate Protective actions – populations, responders, environments</a:t>
            </a:r>
          </a:p>
          <a:p>
            <a:pPr marL="360363" lvl="1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2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Longer term impacts              – food chain, ecology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FADE70-692C-43FD-B71B-030B43D4D468}"/>
              </a:ext>
            </a:extLst>
          </p:cNvPr>
          <p:cNvSpPr/>
          <p:nvPr/>
        </p:nvSpPr>
        <p:spPr>
          <a:xfrm>
            <a:off x="119953" y="2754444"/>
            <a:ext cx="992579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210CF85-B755-4953-8710-768C1C535C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313" t="23299" r="20255" b="6983"/>
          <a:stretch/>
        </p:blipFill>
        <p:spPr>
          <a:xfrm>
            <a:off x="5338617" y="1729509"/>
            <a:ext cx="3575345" cy="339898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DAAD16C-C6B3-4A81-B249-373573EF315F}"/>
              </a:ext>
            </a:extLst>
          </p:cNvPr>
          <p:cNvSpPr txBox="1"/>
          <p:nvPr/>
        </p:nvSpPr>
        <p:spPr>
          <a:xfrm>
            <a:off x="8214732" y="5128490"/>
            <a:ext cx="6992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Twitter</a:t>
            </a:r>
          </a:p>
        </p:txBody>
      </p:sp>
    </p:spTree>
    <p:extLst>
      <p:ext uri="{BB962C8B-B14F-4D97-AF65-F5344CB8AC3E}">
        <p14:creationId xmlns:p14="http://schemas.microsoft.com/office/powerpoint/2010/main" val="2488850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8296AED-3BBA-4552-8376-2906F40B68A2}"/>
              </a:ext>
            </a:extLst>
          </p:cNvPr>
          <p:cNvSpPr/>
          <p:nvPr/>
        </p:nvSpPr>
        <p:spPr>
          <a:xfrm>
            <a:off x="378690" y="3520714"/>
            <a:ext cx="876531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Aft>
                <a:spcPts val="600"/>
              </a:spcAft>
            </a:pPr>
            <a:r>
              <a:rPr lang="en-GB" sz="6600" b="1" dirty="0">
                <a:latin typeface="Arial" panose="020B0604020202020204" pitchFamily="34" charset="0"/>
                <a:cs typeface="Arial" panose="020B0604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41960667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06219" y="24320"/>
            <a:ext cx="8229600" cy="760771"/>
          </a:xfrm>
        </p:spPr>
        <p:txBody>
          <a:bodyPr/>
          <a:lstStyle/>
          <a:p>
            <a:r>
              <a:rPr lang="en-GB" altLang="en-US" b="1" dirty="0"/>
              <a:t>Key Definitions</a:t>
            </a:r>
            <a:endParaRPr lang="en-GB" alt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106218" y="723504"/>
            <a:ext cx="9037781" cy="3959331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None/>
              <a:defRPr/>
            </a:pPr>
            <a:r>
              <a:rPr lang="en-GB" b="1" i="1" dirty="0">
                <a:solidFill>
                  <a:schemeClr val="accent4">
                    <a:lumMod val="50000"/>
                  </a:schemeClr>
                </a:solidFill>
              </a:rPr>
              <a:t>Hazard </a:t>
            </a:r>
          </a:p>
          <a:p>
            <a:pPr>
              <a:buFont typeface="Arial" pitchFamily="34" charset="0"/>
              <a:buNone/>
              <a:defRPr/>
            </a:pPr>
            <a:endParaRPr lang="en-GB" dirty="0"/>
          </a:p>
          <a:p>
            <a:pPr>
              <a:buFont typeface="Arial" pitchFamily="34" charset="0"/>
              <a:buNone/>
              <a:defRPr/>
            </a:pPr>
            <a:endParaRPr lang="en-GB" dirty="0"/>
          </a:p>
          <a:p>
            <a:pPr>
              <a:buFont typeface="Arial" pitchFamily="34" charset="0"/>
              <a:buNone/>
              <a:defRPr/>
            </a:pPr>
            <a:endParaRPr lang="en-GB" dirty="0"/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endParaRPr lang="en-GB" b="1" i="1" dirty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endParaRPr lang="en-GB" sz="1200" b="1" i="1" dirty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endParaRPr lang="en-GB" sz="1200" b="1" i="1" dirty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endParaRPr lang="en-GB" sz="1200" b="1" i="1" dirty="0">
              <a:solidFill>
                <a:srgbClr val="0033CC"/>
              </a:solidFill>
            </a:endParaRPr>
          </a:p>
          <a:p>
            <a:pPr>
              <a:spcBef>
                <a:spcPts val="0"/>
              </a:spcBef>
              <a:buFont typeface="Arial" pitchFamily="34" charset="0"/>
              <a:buNone/>
              <a:defRPr/>
            </a:pPr>
            <a:endParaRPr lang="en-GB" sz="1200" b="1" i="1" dirty="0">
              <a:solidFill>
                <a:srgbClr val="0033CC"/>
              </a:solidFill>
            </a:endParaRPr>
          </a:p>
          <a:p>
            <a:pPr>
              <a:buFont typeface="Arial" pitchFamily="34" charset="0"/>
              <a:buNone/>
              <a:defRPr/>
            </a:pPr>
            <a:r>
              <a:rPr lang="en-GB" b="1" i="1" dirty="0">
                <a:solidFill>
                  <a:srgbClr val="0033CC"/>
                </a:solidFill>
              </a:rPr>
              <a:t>Risk </a:t>
            </a:r>
            <a:endParaRPr lang="en-GB" i="1" dirty="0"/>
          </a:p>
          <a:p>
            <a:pPr>
              <a:buFont typeface="Arial" pitchFamily="34" charset="0"/>
              <a:buNone/>
              <a:defRPr/>
            </a:pPr>
            <a:endParaRPr lang="en-GB" i="1" dirty="0"/>
          </a:p>
          <a:p>
            <a:pPr>
              <a:buFont typeface="Arial" pitchFamily="34" charset="0"/>
              <a:buNone/>
              <a:defRPr/>
            </a:pPr>
            <a:endParaRPr lang="en-GB" i="1" dirty="0"/>
          </a:p>
          <a:p>
            <a:pPr>
              <a:defRPr/>
            </a:pPr>
            <a:endParaRPr lang="en-GB" sz="2400" dirty="0"/>
          </a:p>
        </p:txBody>
      </p:sp>
      <p:sp>
        <p:nvSpPr>
          <p:cNvPr id="11" name="Rounded Rectangle 10"/>
          <p:cNvSpPr/>
          <p:nvPr/>
        </p:nvSpPr>
        <p:spPr>
          <a:xfrm>
            <a:off x="457200" y="1218228"/>
            <a:ext cx="8006628" cy="1173162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i="1" dirty="0">
                <a:solidFill>
                  <a:schemeClr val="bg1"/>
                </a:solidFill>
              </a:rPr>
              <a:t>“Any source of potential damage, harm or adverse effects”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57200" y="3668068"/>
            <a:ext cx="8006628" cy="1139825"/>
          </a:xfrm>
          <a:prstGeom prst="roundRect">
            <a:avLst/>
          </a:prstGeom>
          <a:solidFill>
            <a:srgbClr val="0033CC"/>
          </a:solidFill>
          <a:ln>
            <a:solidFill>
              <a:srgbClr val="0033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i="1" dirty="0">
                <a:solidFill>
                  <a:schemeClr val="bg1"/>
                </a:solidFill>
              </a:rPr>
              <a:t>“ The chance or probability that an adverse effect will occur”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E812C71-C429-4BA9-8F5E-CDCFA7A77AAF}"/>
              </a:ext>
            </a:extLst>
          </p:cNvPr>
          <p:cNvSpPr/>
          <p:nvPr/>
        </p:nvSpPr>
        <p:spPr>
          <a:xfrm>
            <a:off x="521854" y="5240728"/>
            <a:ext cx="3699163" cy="523220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GB" sz="1600" dirty="0"/>
              <a:t>A situation involving exposure to danger </a:t>
            </a:r>
          </a:p>
          <a:p>
            <a:r>
              <a:rPr lang="en-GB" sz="1200" dirty="0"/>
              <a:t>Source Oxford English Dictionary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A188239-798C-44DA-BEC3-730469A6170D}"/>
              </a:ext>
            </a:extLst>
          </p:cNvPr>
          <p:cNvSpPr/>
          <p:nvPr/>
        </p:nvSpPr>
        <p:spPr>
          <a:xfrm>
            <a:off x="521854" y="2564686"/>
            <a:ext cx="4659745" cy="33855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>
              <a:buNone/>
              <a:defRPr/>
            </a:pPr>
            <a:r>
              <a:rPr lang="en-GB" sz="1600" dirty="0"/>
              <a:t>hazard is an inherent property it cannot be modified. </a:t>
            </a:r>
          </a:p>
        </p:txBody>
      </p:sp>
    </p:spTree>
    <p:extLst>
      <p:ext uri="{BB962C8B-B14F-4D97-AF65-F5344CB8AC3E}">
        <p14:creationId xmlns:p14="http://schemas.microsoft.com/office/powerpoint/2010/main" val="1470726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14338" y="2636838"/>
            <a:ext cx="8424862" cy="1584325"/>
          </a:xfrm>
        </p:spPr>
        <p:txBody>
          <a:bodyPr>
            <a:normAutofit/>
          </a:bodyPr>
          <a:lstStyle/>
          <a:p>
            <a:pPr marL="533400" indent="-457200" algn="just">
              <a:spcBef>
                <a:spcPts val="600"/>
              </a:spcBef>
              <a:spcAft>
                <a:spcPts val="600"/>
              </a:spcAft>
              <a:defRPr/>
            </a:pPr>
            <a:r>
              <a:rPr lang="en-GB" sz="2800" dirty="0"/>
              <a:t>can relate to both acute (immediate) and chronic (longer term) effects. </a:t>
            </a:r>
          </a:p>
          <a:p>
            <a:pPr marL="76200" indent="22225" algn="just">
              <a:spcBef>
                <a:spcPts val="60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GB" sz="2800" dirty="0"/>
              <a:t>Mathematically it can be expressed as</a:t>
            </a:r>
            <a:r>
              <a:rPr lang="en-GB" sz="2800" i="1" dirty="0"/>
              <a:t>:</a:t>
            </a:r>
            <a:endParaRPr lang="en-GB" sz="2800" dirty="0"/>
          </a:p>
        </p:txBody>
      </p:sp>
      <p:sp>
        <p:nvSpPr>
          <p:cNvPr id="5" name="Rounded Rectangle 4"/>
          <p:cNvSpPr/>
          <p:nvPr/>
        </p:nvSpPr>
        <p:spPr>
          <a:xfrm>
            <a:off x="754854" y="4119563"/>
            <a:ext cx="7921625" cy="1008062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GB" sz="3200" b="1" dirty="0">
                <a:solidFill>
                  <a:schemeClr val="tx2">
                    <a:lumMod val="75000"/>
                  </a:schemeClr>
                </a:solidFill>
              </a:rPr>
              <a:t>RISK* </a:t>
            </a:r>
            <a:r>
              <a:rPr lang="en-GB" sz="2800" b="1" dirty="0">
                <a:solidFill>
                  <a:schemeClr val="tx2">
                    <a:lumMod val="75000"/>
                  </a:schemeClr>
                </a:solidFill>
              </a:rPr>
              <a:t>=  </a:t>
            </a:r>
            <a:r>
              <a:rPr lang="en-GB" sz="2600" b="1" dirty="0">
                <a:solidFill>
                  <a:srgbClr val="1D4779"/>
                </a:solidFill>
              </a:rPr>
              <a:t>Severity of Hazard  </a:t>
            </a:r>
            <a:r>
              <a:rPr lang="en-GB" sz="2400" b="1" dirty="0">
                <a:solidFill>
                  <a:schemeClr val="tx2">
                    <a:lumMod val="75000"/>
                  </a:schemeClr>
                </a:solidFill>
              </a:rPr>
              <a:t>x  </a:t>
            </a:r>
            <a:r>
              <a:rPr lang="en-GB" sz="2600" b="1" dirty="0">
                <a:solidFill>
                  <a:srgbClr val="1D4779"/>
                </a:solidFill>
              </a:rPr>
              <a:t>Probability of Exposure</a:t>
            </a:r>
          </a:p>
          <a:p>
            <a:pPr algn="ctr">
              <a:defRPr/>
            </a:pPr>
            <a:r>
              <a:rPr lang="en-GB" sz="2600" b="1" dirty="0">
                <a:solidFill>
                  <a:srgbClr val="1D4779"/>
                </a:solidFill>
              </a:rPr>
              <a:t>(consequence)             (Likelihood)</a:t>
            </a:r>
          </a:p>
        </p:txBody>
      </p:sp>
      <p:sp>
        <p:nvSpPr>
          <p:cNvPr id="10" name="Rectangle 9"/>
          <p:cNvSpPr/>
          <p:nvPr/>
        </p:nvSpPr>
        <p:spPr>
          <a:xfrm>
            <a:off x="395288" y="333375"/>
            <a:ext cx="8640762" cy="21304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180975" indent="-180975" algn="ctr">
              <a:lnSpc>
                <a:spcPct val="90000"/>
              </a:lnSpc>
              <a:spcBef>
                <a:spcPts val="600"/>
              </a:spcBef>
              <a:spcAft>
                <a:spcPts val="1200"/>
              </a:spcAft>
              <a:defRPr/>
            </a:pPr>
            <a:r>
              <a:rPr lang="en-GB" b="1" dirty="0"/>
              <a:t>	</a:t>
            </a:r>
            <a:r>
              <a:rPr lang="en-GB" sz="2800" b="1" dirty="0"/>
              <a:t>Risk Assessment </a:t>
            </a:r>
          </a:p>
          <a:p>
            <a:pPr marL="85725">
              <a:lnSpc>
                <a:spcPct val="90000"/>
              </a:lnSpc>
              <a:spcBef>
                <a:spcPts val="600"/>
              </a:spcBef>
              <a:spcAft>
                <a:spcPts val="400"/>
              </a:spcAft>
              <a:defRPr/>
            </a:pPr>
            <a:r>
              <a:rPr lang="en-GB" sz="2800" dirty="0"/>
              <a:t>Process by which </a:t>
            </a:r>
            <a:r>
              <a:rPr lang="en-GB" sz="2800" b="1" dirty="0"/>
              <a:t>Risk(s)</a:t>
            </a:r>
            <a:r>
              <a:rPr lang="en-GB" sz="2800" dirty="0"/>
              <a:t> </a:t>
            </a:r>
            <a:r>
              <a:rPr lang="en-GB" sz="2800" b="1" dirty="0"/>
              <a:t>are characterized.</a:t>
            </a:r>
          </a:p>
          <a:p>
            <a:pPr marL="542925" indent="-457200">
              <a:lnSpc>
                <a:spcPct val="90000"/>
              </a:lnSpc>
              <a:spcBef>
                <a:spcPts val="6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can be proactive (planning) and reactive (response).</a:t>
            </a:r>
            <a:r>
              <a:rPr lang="en-GB" sz="2800" b="1" dirty="0"/>
              <a:t> </a:t>
            </a:r>
          </a:p>
          <a:p>
            <a:pPr marL="542925" indent="-457200">
              <a:lnSpc>
                <a:spcPct val="90000"/>
              </a:lnSpc>
              <a:spcBef>
                <a:spcPts val="600"/>
              </a:spcBef>
              <a:spcAft>
                <a:spcPts val="400"/>
              </a:spcAft>
              <a:buFont typeface="Arial" panose="020B0604020202020204" pitchFamily="34" charset="0"/>
              <a:buChar char="•"/>
              <a:defRPr/>
            </a:pPr>
            <a:r>
              <a:rPr lang="en-GB" sz="2800" dirty="0"/>
              <a:t>vital to incident management.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E10B6E2-45A4-4862-8108-3E588F765E6C}"/>
              </a:ext>
            </a:extLst>
          </p:cNvPr>
          <p:cNvSpPr/>
          <p:nvPr/>
        </p:nvSpPr>
        <p:spPr>
          <a:xfrm>
            <a:off x="754854" y="5339350"/>
            <a:ext cx="3706310" cy="83099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pPr marL="176213" indent="-84138"/>
            <a:r>
              <a:rPr lang="en-GB" sz="1600" dirty="0"/>
              <a:t>*Risk also incorporates the extent of the effect and numbers affected. </a:t>
            </a:r>
          </a:p>
          <a:p>
            <a:pPr marL="176213"/>
            <a:r>
              <a:rPr lang="en-GB" sz="1600" dirty="0"/>
              <a:t>Also influenced by perception</a:t>
            </a:r>
          </a:p>
        </p:txBody>
      </p:sp>
    </p:spTree>
    <p:extLst>
      <p:ext uri="{BB962C8B-B14F-4D97-AF65-F5344CB8AC3E}">
        <p14:creationId xmlns:p14="http://schemas.microsoft.com/office/powerpoint/2010/main" val="942832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0" y="115888"/>
            <a:ext cx="9143999" cy="2592387"/>
          </a:xfrm>
        </p:spPr>
        <p:txBody>
          <a:bodyPr>
            <a:normAutofit fontScale="85000" lnSpcReduction="20000"/>
          </a:bodyPr>
          <a:lstStyle/>
          <a:p>
            <a:pPr marL="76200" indent="22225" algn="just"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en-GB" sz="3800" b="1" dirty="0"/>
              <a:t>Source-pathway-receptor approach</a:t>
            </a:r>
            <a:r>
              <a:rPr lang="en-GB" sz="3800" dirty="0"/>
              <a:t> </a:t>
            </a:r>
          </a:p>
          <a:p>
            <a:pPr marL="419100" algn="just">
              <a:spcAft>
                <a:spcPts val="1200"/>
              </a:spcAft>
              <a:defRPr/>
            </a:pPr>
            <a:r>
              <a:rPr lang="en-GB" sz="2400" dirty="0"/>
              <a:t>a source (Hazard) e.g. chemicals, </a:t>
            </a:r>
          </a:p>
          <a:p>
            <a:pPr marL="419100" algn="just">
              <a:spcAft>
                <a:spcPts val="1200"/>
              </a:spcAft>
              <a:defRPr/>
            </a:pPr>
            <a:r>
              <a:rPr lang="en-GB" sz="2400" dirty="0"/>
              <a:t>a receptor (e.g. people, ecological) that may be affected by the chemicals </a:t>
            </a:r>
          </a:p>
          <a:p>
            <a:pPr marL="419100" algn="just">
              <a:spcAft>
                <a:spcPts val="1200"/>
              </a:spcAft>
              <a:defRPr/>
            </a:pPr>
            <a:r>
              <a:rPr lang="en-GB" sz="2400" dirty="0"/>
              <a:t>a pathway for the chemical hazard to reach the receptor. </a:t>
            </a:r>
          </a:p>
          <a:p>
            <a:pPr marL="76200" indent="0" algn="ctr">
              <a:spcAft>
                <a:spcPts val="1200"/>
              </a:spcAft>
              <a:buFont typeface="Arial" pitchFamily="34" charset="0"/>
              <a:buNone/>
              <a:defRPr/>
            </a:pPr>
            <a:r>
              <a:rPr lang="en-GB" sz="3800" b="1" dirty="0"/>
              <a:t>All 3 must be present to represent a risk. </a:t>
            </a:r>
          </a:p>
          <a:p>
            <a:pPr marL="419100" algn="just">
              <a:spcAft>
                <a:spcPts val="1200"/>
              </a:spcAft>
              <a:defRPr/>
            </a:pPr>
            <a:endParaRPr lang="en-GB" sz="2400" dirty="0"/>
          </a:p>
        </p:txBody>
      </p:sp>
      <p:grpSp>
        <p:nvGrpSpPr>
          <p:cNvPr id="10243" name="Group 4"/>
          <p:cNvGrpSpPr>
            <a:grpSpLocks/>
          </p:cNvGrpSpPr>
          <p:nvPr/>
        </p:nvGrpSpPr>
        <p:grpSpPr bwMode="auto">
          <a:xfrm>
            <a:off x="377631" y="2778125"/>
            <a:ext cx="7584206" cy="2059711"/>
            <a:chOff x="424927" y="1483200"/>
            <a:chExt cx="7583627" cy="2060889"/>
          </a:xfrm>
        </p:grpSpPr>
        <p:grpSp>
          <p:nvGrpSpPr>
            <p:cNvPr id="10245" name="Group 5"/>
            <p:cNvGrpSpPr>
              <a:grpSpLocks/>
            </p:cNvGrpSpPr>
            <p:nvPr/>
          </p:nvGrpSpPr>
          <p:grpSpPr bwMode="auto">
            <a:xfrm>
              <a:off x="424927" y="2330148"/>
              <a:ext cx="6078123" cy="1213941"/>
              <a:chOff x="424927" y="2330148"/>
              <a:chExt cx="6078123" cy="1213941"/>
            </a:xfrm>
          </p:grpSpPr>
          <p:cxnSp>
            <p:nvCxnSpPr>
              <p:cNvPr id="12" name="Straight Arrow Connector 11"/>
              <p:cNvCxnSpPr>
                <a:cxnSpLocks/>
              </p:cNvCxnSpPr>
              <p:nvPr/>
            </p:nvCxnSpPr>
            <p:spPr>
              <a:xfrm>
                <a:off x="4787236" y="2509400"/>
                <a:ext cx="1715814" cy="0"/>
              </a:xfrm>
              <a:prstGeom prst="straightConnector1">
                <a:avLst/>
              </a:prstGeom>
              <a:ln w="19050">
                <a:solidFill>
                  <a:schemeClr val="tx2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/>
              <p:cNvCxnSpPr>
                <a:cxnSpLocks/>
              </p:cNvCxnSpPr>
              <p:nvPr/>
            </p:nvCxnSpPr>
            <p:spPr>
              <a:xfrm>
                <a:off x="4704116" y="3197814"/>
                <a:ext cx="1798934" cy="0"/>
              </a:xfrm>
              <a:prstGeom prst="straightConnector1">
                <a:avLst/>
              </a:prstGeom>
              <a:ln w="19050">
                <a:solidFill>
                  <a:schemeClr val="tx2">
                    <a:lumMod val="75000"/>
                  </a:schemeClr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10253" name="Picture 13" descr="Damaged BoxBoat.jpg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24927" y="2330148"/>
                <a:ext cx="1758969" cy="121393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54" name="TextBox 23"/>
              <p:cNvSpPr txBox="1">
                <a:spLocks noChangeArrowheads="1"/>
              </p:cNvSpPr>
              <p:nvPr/>
            </p:nvSpPr>
            <p:spPr bwMode="auto">
              <a:xfrm>
                <a:off x="1717638" y="2330148"/>
                <a:ext cx="3028038" cy="52351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altLang="en-US" sz="1400" dirty="0">
                    <a:solidFill>
                      <a:schemeClr val="tx2"/>
                    </a:solidFill>
                  </a:rPr>
                  <a:t>Air dispersion &amp; Atmospheric deposition</a:t>
                </a:r>
              </a:p>
            </p:txBody>
          </p:sp>
          <p:sp>
            <p:nvSpPr>
              <p:cNvPr id="10256" name="TextBox 30"/>
              <p:cNvSpPr txBox="1">
                <a:spLocks noChangeArrowheads="1"/>
              </p:cNvSpPr>
              <p:nvPr/>
            </p:nvSpPr>
            <p:spPr bwMode="auto">
              <a:xfrm>
                <a:off x="1989682" y="3020570"/>
                <a:ext cx="2369163" cy="523519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GB" altLang="en-US" sz="1400" dirty="0">
                    <a:solidFill>
                      <a:schemeClr val="tx2"/>
                    </a:solidFill>
                  </a:rPr>
                  <a:t>Evaporation, flotation, dissolve or sink</a:t>
                </a:r>
              </a:p>
            </p:txBody>
          </p:sp>
        </p:grpSp>
        <p:sp>
          <p:nvSpPr>
            <p:cNvPr id="10246" name="TextBox 51"/>
            <p:cNvSpPr txBox="1">
              <a:spLocks noChangeArrowheads="1"/>
            </p:cNvSpPr>
            <p:nvPr/>
          </p:nvSpPr>
          <p:spPr bwMode="auto">
            <a:xfrm>
              <a:off x="3174264" y="1483200"/>
              <a:ext cx="1094659" cy="36933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altLang="en-US" b="1">
                  <a:solidFill>
                    <a:schemeClr val="bg1"/>
                  </a:solidFill>
                </a:rPr>
                <a:t>Pathways</a:t>
              </a:r>
            </a:p>
          </p:txBody>
        </p:sp>
        <p:sp>
          <p:nvSpPr>
            <p:cNvPr id="10247" name="TextBox 52"/>
            <p:cNvSpPr txBox="1">
              <a:spLocks noChangeArrowheads="1"/>
            </p:cNvSpPr>
            <p:nvPr/>
          </p:nvSpPr>
          <p:spPr bwMode="auto">
            <a:xfrm>
              <a:off x="6876256" y="1483200"/>
              <a:ext cx="1132298" cy="36933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altLang="en-US" b="1">
                  <a:solidFill>
                    <a:schemeClr val="bg1"/>
                  </a:solidFill>
                </a:rPr>
                <a:t>Receptors</a:t>
              </a:r>
            </a:p>
          </p:txBody>
        </p:sp>
        <p:sp>
          <p:nvSpPr>
            <p:cNvPr id="10248" name="TextBox 53"/>
            <p:cNvSpPr txBox="1">
              <a:spLocks noChangeArrowheads="1"/>
            </p:cNvSpPr>
            <p:nvPr/>
          </p:nvSpPr>
          <p:spPr bwMode="auto">
            <a:xfrm>
              <a:off x="611560" y="1484784"/>
              <a:ext cx="830612" cy="369332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altLang="en-US" b="1" dirty="0">
                  <a:solidFill>
                    <a:schemeClr val="bg1"/>
                  </a:solidFill>
                </a:rPr>
                <a:t>Source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1836301" y="1656337"/>
              <a:ext cx="1079418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>
              <a:cxnSpLocks/>
            </p:cNvCxnSpPr>
            <p:nvPr/>
          </p:nvCxnSpPr>
          <p:spPr>
            <a:xfrm>
              <a:off x="4759531" y="1656337"/>
              <a:ext cx="1743519" cy="0"/>
            </a:xfrm>
            <a:prstGeom prst="straightConnector1">
              <a:avLst/>
            </a:prstGeom>
            <a:ln w="19050">
              <a:solidFill>
                <a:schemeClr val="tx2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44" name="Rectangle 21"/>
          <p:cNvSpPr>
            <a:spLocks noChangeArrowheads="1"/>
          </p:cNvSpPr>
          <p:nvPr/>
        </p:nvSpPr>
        <p:spPr bwMode="auto">
          <a:xfrm>
            <a:off x="276225" y="5084763"/>
            <a:ext cx="83280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6200" indent="22225">
              <a:spcAft>
                <a:spcPts val="1200"/>
              </a:spcAft>
            </a:pPr>
            <a:r>
              <a:rPr lang="en-GB" altLang="en-US" sz="2000" dirty="0"/>
              <a:t>Once viable S-P-R Linkages have been identified risks can then be assessed either by quantitative or qualitative judgement of severity and likelihood of exposure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390F412B-AA8B-446F-B447-3180932F58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222" t="29125" r="46439" b="23468"/>
          <a:stretch/>
        </p:blipFill>
        <p:spPr>
          <a:xfrm>
            <a:off x="6801516" y="3265491"/>
            <a:ext cx="2156600" cy="158109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992F86D5-0131-4A14-B5A0-9D213C6F0E3A}"/>
              </a:ext>
            </a:extLst>
          </p:cNvPr>
          <p:cNvSpPr txBox="1"/>
          <p:nvPr/>
        </p:nvSpPr>
        <p:spPr>
          <a:xfrm>
            <a:off x="8418633" y="4837832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BBC</a:t>
            </a:r>
          </a:p>
        </p:txBody>
      </p:sp>
    </p:spTree>
    <p:extLst>
      <p:ext uri="{BB962C8B-B14F-4D97-AF65-F5344CB8AC3E}">
        <p14:creationId xmlns:p14="http://schemas.microsoft.com/office/powerpoint/2010/main" val="32277246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395288" y="836613"/>
            <a:ext cx="5525221" cy="4895850"/>
          </a:xfrm>
        </p:spPr>
        <p:txBody>
          <a:bodyPr>
            <a:noAutofit/>
          </a:bodyPr>
          <a:lstStyle/>
          <a:p>
            <a:pPr marL="0" indent="22225" algn="just">
              <a:buFont typeface="Arial" pitchFamily="34" charset="0"/>
              <a:buNone/>
              <a:defRPr/>
            </a:pPr>
            <a:r>
              <a:rPr lang="en-GB" sz="2400" dirty="0"/>
              <a:t>Mitigate or control risk to a level deemed acceptable. Achieved by:</a:t>
            </a:r>
          </a:p>
          <a:p>
            <a:pPr marL="0" indent="22225" algn="just">
              <a:buFontTx/>
              <a:buChar char="-"/>
              <a:defRPr/>
            </a:pPr>
            <a:r>
              <a:rPr lang="en-GB" sz="2400" dirty="0"/>
              <a:t>Breaking S-P-R linkages:</a:t>
            </a:r>
          </a:p>
          <a:p>
            <a:pPr marL="0" indent="22225" algn="just">
              <a:buFontTx/>
              <a:buChar char="-"/>
              <a:defRPr/>
            </a:pPr>
            <a:r>
              <a:rPr lang="en-GB" sz="2400" dirty="0"/>
              <a:t>Reducing likelihood of an event: </a:t>
            </a:r>
          </a:p>
          <a:p>
            <a:pPr marL="0" indent="22225" algn="just">
              <a:buFontTx/>
              <a:buChar char="-"/>
              <a:defRPr/>
            </a:pPr>
            <a:r>
              <a:rPr lang="en-GB" sz="2400" dirty="0"/>
              <a:t>Reducing severity of an event: </a:t>
            </a:r>
            <a:endParaRPr lang="en-GB" sz="2400" dirty="0">
              <a:solidFill>
                <a:srgbClr val="FF0000"/>
              </a:solidFill>
            </a:endParaRPr>
          </a:p>
          <a:p>
            <a:pPr marL="0" indent="22225" algn="just">
              <a:buFont typeface="Arial" pitchFamily="34" charset="0"/>
              <a:buNone/>
              <a:defRPr/>
            </a:pPr>
            <a:endParaRPr lang="en-GB" sz="1400" dirty="0">
              <a:solidFill>
                <a:srgbClr val="FF0000"/>
              </a:solidFill>
            </a:endParaRPr>
          </a:p>
          <a:p>
            <a:pPr marL="0" indent="4763">
              <a:buFont typeface="Arial" pitchFamily="34" charset="0"/>
              <a:buNone/>
              <a:defRPr/>
            </a:pPr>
            <a:r>
              <a:rPr lang="en-GB" sz="2400" dirty="0"/>
              <a:t>Where multiple hazards are identified it is not always possible to manage them all at once.</a:t>
            </a:r>
          </a:p>
          <a:p>
            <a:pPr marL="0" indent="4763">
              <a:buFont typeface="Arial" pitchFamily="34" charset="0"/>
              <a:buNone/>
              <a:defRPr/>
            </a:pPr>
            <a:r>
              <a:rPr lang="en-GB" sz="2400" dirty="0"/>
              <a:t>In such cases it is often useful to undertake  </a:t>
            </a:r>
            <a:r>
              <a:rPr lang="en-GB" sz="2400" b="1" dirty="0"/>
              <a:t>prioritisation</a:t>
            </a:r>
            <a:r>
              <a:rPr lang="en-GB" sz="2400" dirty="0"/>
              <a:t> process enabling those hazards that pose the highest relative risk to be addressed first.</a:t>
            </a:r>
          </a:p>
        </p:txBody>
      </p:sp>
      <p:pic>
        <p:nvPicPr>
          <p:cNvPr id="15363" name="Picture 2" descr="C:\Users\paul.harold.PHE\Desktop\Arcopol Plus\Arcopol Elearning\Cedre\DSCN0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8172" y="719427"/>
            <a:ext cx="2589213" cy="223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-3319" y="73314"/>
            <a:ext cx="44640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altLang="en-US" sz="3600" b="1" dirty="0"/>
              <a:t>Risk Management</a:t>
            </a:r>
            <a:endParaRPr lang="en-GB" altLang="en-US" sz="3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876ACC2-1EEC-44D2-8B5A-B476E9CB1B75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68172" y="3519157"/>
            <a:ext cx="2589213" cy="196724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BDBC084-0193-49E0-B7B4-F1EB3C6F5FEB}"/>
              </a:ext>
            </a:extLst>
          </p:cNvPr>
          <p:cNvSpPr txBox="1"/>
          <p:nvPr/>
        </p:nvSpPr>
        <p:spPr>
          <a:xfrm>
            <a:off x="8020296" y="5602880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920796E-F3E1-4DD0-805F-96E0FF759F24}"/>
              </a:ext>
            </a:extLst>
          </p:cNvPr>
          <p:cNvSpPr txBox="1"/>
          <p:nvPr/>
        </p:nvSpPr>
        <p:spPr>
          <a:xfrm>
            <a:off x="7911623" y="3077745"/>
            <a:ext cx="6623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CEDRE</a:t>
            </a:r>
          </a:p>
        </p:txBody>
      </p:sp>
    </p:spTree>
    <p:extLst>
      <p:ext uri="{BB962C8B-B14F-4D97-AF65-F5344CB8AC3E}">
        <p14:creationId xmlns:p14="http://schemas.microsoft.com/office/powerpoint/2010/main" val="36668738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" y="923603"/>
            <a:ext cx="607406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Many coastal areas pose risks from former infrastructure such as landfills and industrial plant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Natural processes such as coastal erosion and flooding, can increase the potential for contaminants to impact health and the environment.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Not possible to provide contingencies for every eventuality. </a:t>
            </a:r>
          </a:p>
          <a:p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Framework to prioritise chemical hazards, helping to focus resources on key pollutants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2300" y="104822"/>
            <a:ext cx="892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Hazrunoff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 Prioritisation Framework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5240F0-3C7B-4EE2-B732-779CD42D718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9126" y="1140912"/>
            <a:ext cx="2659620" cy="187797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7FA3575-CB8F-41EC-AFB3-4799D42550B9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9126" y="3531759"/>
            <a:ext cx="2659619" cy="187797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EC1FCAE-20BB-46A1-A291-40C4CAB2E300}"/>
              </a:ext>
            </a:extLst>
          </p:cNvPr>
          <p:cNvSpPr txBox="1"/>
          <p:nvPr/>
        </p:nvSpPr>
        <p:spPr>
          <a:xfrm>
            <a:off x="7849710" y="5823484"/>
            <a:ext cx="83708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</a:t>
            </a:r>
            <a:r>
              <a:rPr lang="en-GB" sz="1000" dirty="0" err="1"/>
              <a:t>Hazrunoff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2259955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02300" y="104822"/>
            <a:ext cx="8927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An Illustration</a:t>
            </a:r>
          </a:p>
        </p:txBody>
      </p:sp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4260D38A-208B-4FAE-A59A-7E41BB7282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84" t="25781" r="1184" b="8046"/>
          <a:stretch/>
        </p:blipFill>
        <p:spPr>
          <a:xfrm>
            <a:off x="102300" y="1216890"/>
            <a:ext cx="8927400" cy="34036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2F3A234-9D59-41CB-9A84-B7607940A77E}"/>
              </a:ext>
            </a:extLst>
          </p:cNvPr>
          <p:cNvSpPr txBox="1"/>
          <p:nvPr/>
        </p:nvSpPr>
        <p:spPr>
          <a:xfrm>
            <a:off x="271927" y="4717994"/>
            <a:ext cx="5309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© BBC</a:t>
            </a:r>
          </a:p>
        </p:txBody>
      </p:sp>
    </p:spTree>
    <p:extLst>
      <p:ext uri="{BB962C8B-B14F-4D97-AF65-F5344CB8AC3E}">
        <p14:creationId xmlns:p14="http://schemas.microsoft.com/office/powerpoint/2010/main" val="1414843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uadroTexto 6"/>
          <p:cNvSpPr txBox="1"/>
          <p:nvPr/>
        </p:nvSpPr>
        <p:spPr>
          <a:xfrm>
            <a:off x="94126" y="54586"/>
            <a:ext cx="9049874" cy="5232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An approach comprising two main elements</a:t>
            </a:r>
          </a:p>
        </p:txBody>
      </p:sp>
      <p:sp>
        <p:nvSpPr>
          <p:cNvPr id="2" name="Rectangle 1"/>
          <p:cNvSpPr/>
          <p:nvPr/>
        </p:nvSpPr>
        <p:spPr>
          <a:xfrm>
            <a:off x="322728" y="1119386"/>
            <a:ext cx="83640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GB" dirty="0"/>
          </a:p>
          <a:p>
            <a:r>
              <a:rPr lang="en-GB" dirty="0"/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4351" y="668412"/>
            <a:ext cx="6132700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en-GB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Desk based methodology to define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Scope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– Temporal and geographical  boundaries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Source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- key current and historical coastal activities / infrastructure: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Pathway -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Incorporating behaviour of pollutants with geological and hydrogeological \ hydrological factors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42950" lvl="1" indent="-28575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Receptor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 – incorporating health, socio/economic and ecological factors</a:t>
            </a:r>
          </a:p>
          <a:p>
            <a:pPr marL="457200" lvl="0" indent="-457200">
              <a:buFont typeface="+mj-lt"/>
              <a:buAutoNum type="arabicPeriod"/>
            </a:pPr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Database of key pollutants </a:t>
            </a:r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associated with industrial processes.</a:t>
            </a:r>
          </a:p>
          <a:p>
            <a:endParaRPr lang="en-GB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43187" y="5018710"/>
            <a:ext cx="280785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hlinkClick r:id="rId2"/>
              </a:rPr>
              <a:t>http://www.hazrunoff.eu/planning-training-and-exercising-for-response/</a:t>
            </a:r>
            <a:endParaRPr lang="en-GB" sz="1400" dirty="0"/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E902D662-8F45-4160-BA46-7018419640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61239" y="577806"/>
            <a:ext cx="2571749" cy="3449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>
            <a:extLst>
              <a:ext uri="{FF2B5EF4-FFF2-40B4-BE49-F238E27FC236}">
                <a16:creationId xmlns:a16="http://schemas.microsoft.com/office/drawing/2014/main" id="{2AB07872-2F53-46E3-B9B4-6F4B3A7472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27665" y="2332666"/>
            <a:ext cx="1946949" cy="268681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63916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2258</TotalTime>
  <Words>950</Words>
  <Application>Microsoft Office PowerPoint</Application>
  <PresentationFormat>On-screen Show (4:3)</PresentationFormat>
  <Paragraphs>192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Tema de Office</vt:lpstr>
      <vt:lpstr>PowerPoint Presentation</vt:lpstr>
      <vt:lpstr>PowerPoint Presentation</vt:lpstr>
      <vt:lpstr>Key Definitions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Iago López Vicente</dc:creator>
  <cp:lastModifiedBy>Paul Harold</cp:lastModifiedBy>
  <cp:revision>252</cp:revision>
  <dcterms:created xsi:type="dcterms:W3CDTF">2018-04-13T10:34:31Z</dcterms:created>
  <dcterms:modified xsi:type="dcterms:W3CDTF">2020-01-23T14:19:32Z</dcterms:modified>
</cp:coreProperties>
</file>